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9"/>
  </p:notesMasterIdLst>
  <p:sldIdLst>
    <p:sldId id="256" r:id="rId2"/>
    <p:sldId id="257" r:id="rId3"/>
    <p:sldId id="259" r:id="rId4"/>
    <p:sldId id="262" r:id="rId5"/>
    <p:sldId id="263" r:id="rId6"/>
    <p:sldId id="288" r:id="rId7"/>
    <p:sldId id="289" r:id="rId8"/>
    <p:sldId id="264" r:id="rId9"/>
    <p:sldId id="317" r:id="rId10"/>
    <p:sldId id="319" r:id="rId11"/>
    <p:sldId id="290" r:id="rId12"/>
    <p:sldId id="318" r:id="rId13"/>
    <p:sldId id="266" r:id="rId14"/>
    <p:sldId id="309" r:id="rId15"/>
    <p:sldId id="320" r:id="rId16"/>
    <p:sldId id="321" r:id="rId17"/>
    <p:sldId id="269" r:id="rId18"/>
    <p:sldId id="270" r:id="rId19"/>
    <p:sldId id="310" r:id="rId20"/>
    <p:sldId id="294" r:id="rId21"/>
    <p:sldId id="273" r:id="rId22"/>
    <p:sldId id="274" r:id="rId23"/>
    <p:sldId id="296" r:id="rId24"/>
    <p:sldId id="275" r:id="rId25"/>
    <p:sldId id="276" r:id="rId26"/>
    <p:sldId id="281" r:id="rId27"/>
    <p:sldId id="298" r:id="rId28"/>
    <p:sldId id="284" r:id="rId29"/>
    <p:sldId id="285" r:id="rId30"/>
    <p:sldId id="283" r:id="rId31"/>
    <p:sldId id="299" r:id="rId32"/>
    <p:sldId id="323" r:id="rId33"/>
    <p:sldId id="303" r:id="rId34"/>
    <p:sldId id="287" r:id="rId35"/>
    <p:sldId id="314" r:id="rId36"/>
    <p:sldId id="315" r:id="rId37"/>
    <p:sldId id="304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32" autoAdjust="0"/>
    <p:restoredTop sz="93906" autoAdjust="0"/>
  </p:normalViewPr>
  <p:slideViewPr>
    <p:cSldViewPr>
      <p:cViewPr>
        <p:scale>
          <a:sx n="90" d="100"/>
          <a:sy n="90" d="100"/>
        </p:scale>
        <p:origin x="-156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5FBB162-C7A6-4149-9D92-9CA1A696BF3C}" type="datetimeFigureOut">
              <a:rPr lang="en-US"/>
              <a:pPr>
                <a:defRPr/>
              </a:pPr>
              <a:t>9/14/2012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A0E46E0-7561-468D-82AA-64BD1D7195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988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A71392-0993-4AAC-A2F0-29B80B8DE779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700ADF-D758-4017-9F76-26C64F881FFB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501B2B-3D9D-450C-B6E1-4205A26B5DBD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501B2B-3D9D-450C-B6E1-4205A26B5DBD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F6DC7F-BDBF-464E-9C25-D5D4B91FFAA0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286873-AC0A-438E-933D-E4EEEA500FA7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EA65BC-29A2-4D34-A908-ACA2B407DF57}" type="slidenum">
              <a:rPr lang="en-US" smtClean="0"/>
              <a:pPr/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EA65BC-29A2-4D34-A908-ACA2B407DF57}" type="slidenum">
              <a:rPr lang="en-US" smtClean="0"/>
              <a:pPr/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DFE828-BE0A-4ED5-A624-C521413E7634}" type="slidenum">
              <a:rPr lang="en-US" smtClean="0"/>
              <a:pPr/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7FDE76-2CD8-4427-9593-048EA06C0D87}" type="slidenum">
              <a:rPr lang="en-US" smtClean="0"/>
              <a:pPr/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283371-FF47-4384-B2EE-4709D5F60244}" type="slidenum">
              <a:rPr lang="en-US" smtClean="0"/>
              <a:pPr/>
              <a:t>19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5C639E-C022-4867-922F-D3D51CA8BBF4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647DA0-403E-44A5-AA9B-976CB3FF049D}" type="slidenum">
              <a:rPr lang="en-US" smtClean="0"/>
              <a:pPr/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A50BC7-33CA-4116-9EE3-18FA84F00BC8}" type="slidenum">
              <a:rPr lang="en-US" smtClean="0"/>
              <a:pPr/>
              <a:t>21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C11167-E361-4644-A6F8-C0A3CA30D82E}" type="slidenum">
              <a:rPr lang="en-US" smtClean="0"/>
              <a:pPr/>
              <a:t>22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19306A-6031-400F-802D-69FDC1056CE6}" type="slidenum">
              <a:rPr lang="en-US" smtClean="0"/>
              <a:pPr/>
              <a:t>23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37D657-587F-4C4A-B667-2CB8326E6F46}" type="slidenum">
              <a:rPr lang="en-US" smtClean="0"/>
              <a:pPr/>
              <a:t>24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E8E03C-438E-4F06-B235-BFC6DFE2C815}" type="slidenum">
              <a:rPr lang="en-US" smtClean="0"/>
              <a:pPr/>
              <a:t>25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6D8B4A-BB10-41D2-A74B-30ECA40F25CA}" type="slidenum">
              <a:rPr lang="en-US" smtClean="0"/>
              <a:pPr/>
              <a:t>26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B754D4-B500-4056-91AE-E620F79F2654}" type="slidenum">
              <a:rPr lang="en-US" smtClean="0"/>
              <a:pPr/>
              <a:t>27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6784A2-39F0-4F75-83DF-34CBEFC0ADF8}" type="slidenum">
              <a:rPr lang="en-US" smtClean="0"/>
              <a:pPr/>
              <a:t>28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F1D896-6739-4897-9390-EA14F780CB78}" type="slidenum">
              <a:rPr lang="en-US" smtClean="0"/>
              <a:pPr/>
              <a:t>29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076314-4A0B-470D-840D-630A5DC394D4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FA34BD-31A2-4916-B9C1-80FF0483D6F9}" type="slidenum">
              <a:rPr lang="en-US" smtClean="0"/>
              <a:pPr/>
              <a:t>30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CE1E58-2021-41DD-BB12-1591D43E93E2}" type="slidenum">
              <a:rPr lang="en-US" smtClean="0"/>
              <a:pPr/>
              <a:t>31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CE1E58-2021-41DD-BB12-1591D43E93E2}" type="slidenum">
              <a:rPr lang="en-US" smtClean="0"/>
              <a:pPr/>
              <a:t>32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9E3760-7495-4405-B7F5-D6204DE413DF}" type="slidenum">
              <a:rPr lang="en-US" smtClean="0"/>
              <a:pPr/>
              <a:t>33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BF4427-E133-4C24-B646-8251D3F7EFB3}" type="slidenum">
              <a:rPr lang="en-US" smtClean="0"/>
              <a:pPr/>
              <a:t>34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9C5A89-D3A0-4282-B319-A0E3F522C340}" type="slidenum">
              <a:rPr lang="en-US" smtClean="0"/>
              <a:pPr/>
              <a:t>35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F4E0A9-367C-4FF2-BA60-70C99B26DCEA}" type="slidenum">
              <a:rPr lang="en-US" smtClean="0"/>
              <a:pPr/>
              <a:t>37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0AAB6F-6384-4942-B63E-19281BBCC4DA}" type="slidenum">
              <a:rPr lang="en-US" smtClean="0"/>
              <a:pPr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EE5046-507D-4504-B5FD-53689C84378F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186CD0-5326-4C85-BFFD-858649DF5A8E}" type="slidenum">
              <a:rPr lang="en-US" smtClean="0"/>
              <a:pPr/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3F2264-1D8C-4623-B5DE-9313DC504EE0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E814B9-886C-4C34-9766-D13C6B9C6F61}" type="slidenum">
              <a:rPr lang="en-US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BE85FC-D441-4D99-AAFF-DC3311E02AAA}" type="slidenum">
              <a:rPr lang="en-US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6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10382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38225" y="2902803"/>
            <a:ext cx="8105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Using and Managing Images</a:t>
            </a:r>
            <a:endParaRPr lang="en-US" sz="2400" b="1" dirty="0">
              <a:solidFill>
                <a:srgbClr val="0033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0AD1B-3832-4F0B-BE58-FD8008159C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B1087-ED30-4471-B255-8D44C6BA8B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488" y="698500"/>
            <a:ext cx="1868487" cy="5480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438" y="698500"/>
            <a:ext cx="5454650" cy="5480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4A642-ED2A-4D9F-8205-6C4B9D7145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Arial" pitchFamily="34" charset="0"/>
              <a:buChar char="–"/>
              <a:defRPr/>
            </a:lvl2pPr>
            <a:lvl4pPr>
              <a:buFont typeface="Arial" pitchFamily="34" charset="0"/>
              <a:buChar char="–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F986F-4AE0-40FF-A8FB-2B18944494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defRPr>
                <a:solidFill>
                  <a:srgbClr val="C00000"/>
                </a:solidFill>
              </a:defRPr>
            </a:lvl1pPr>
            <a:lvl2pPr>
              <a:buClr>
                <a:srgbClr val="C00000"/>
              </a:buClr>
              <a:buFont typeface="Arial" pitchFamily="34" charset="0"/>
              <a:buChar char="–"/>
              <a:defRPr>
                <a:solidFill>
                  <a:srgbClr val="C00000"/>
                </a:solidFill>
              </a:defRPr>
            </a:lvl2pPr>
            <a:lvl3pPr>
              <a:buClr>
                <a:srgbClr val="C00000"/>
              </a:buClr>
              <a:defRPr>
                <a:solidFill>
                  <a:srgbClr val="C00000"/>
                </a:solidFill>
              </a:defRPr>
            </a:lvl3pPr>
            <a:lvl4pPr>
              <a:buClr>
                <a:srgbClr val="C00000"/>
              </a:buClr>
              <a:buFont typeface="Arial" pitchFamily="34" charset="0"/>
              <a:buChar char="–"/>
              <a:defRPr>
                <a:solidFill>
                  <a:srgbClr val="C00000"/>
                </a:solidFill>
              </a:defRPr>
            </a:lvl4pPr>
            <a:lvl5pPr>
              <a:buClr>
                <a:srgbClr val="C00000"/>
              </a:buCl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C5396-B851-47B5-B361-5D946FCDBB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CEE32-5BD4-4F58-96C0-9C771E9859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028EC-2236-4BA2-8E3A-780D52F5B0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0C223-7281-418C-B7BA-DAAC076C84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C80A1-54B1-494E-BFF2-008B99B5D5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ECDC0-5CF8-4858-879E-C28A0F04EF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BA73C-DD66-419C-AACA-D0B29E3496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CS6- </a:t>
            </a:r>
            <a:r>
              <a:rPr lang="en-US" dirty="0"/>
              <a:t>Illustrated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0"/>
            <a:ext cx="8153400" cy="755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39933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75" y="6477000"/>
            <a:ext cx="625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9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556FAE0-B5BB-4CC6-B552-DA56316877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2363" y="64770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9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56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7080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6" r:id="rId9"/>
    <p:sldLayoutId id="2147483712" r:id="rId10"/>
    <p:sldLayoutId id="2147483713" r:id="rId11"/>
    <p:sldLayoutId id="2147483714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3200">
          <a:solidFill>
            <a:srgbClr val="000099"/>
          </a:solidFill>
          <a:effectLst/>
          <a:latin typeface="+mn-lt"/>
          <a:ea typeface="+mn-ea"/>
          <a:cs typeface="+mn-cs"/>
        </a:defRPr>
      </a:lvl1pPr>
      <a:lvl2pPr marL="914400" indent="-28733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800">
          <a:solidFill>
            <a:srgbClr val="000099"/>
          </a:solidFill>
          <a:effectLst/>
          <a:latin typeface="+mn-lt"/>
          <a:cs typeface="+mn-cs"/>
        </a:defRPr>
      </a:lvl2pPr>
      <a:lvl3pPr marL="1423988" indent="-2794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400">
          <a:solidFill>
            <a:srgbClr val="000099"/>
          </a:solidFill>
          <a:effectLst/>
          <a:latin typeface="+mn-lt"/>
          <a:cs typeface="+mn-cs"/>
        </a:defRPr>
      </a:lvl3pPr>
      <a:lvl4pPr marL="1828800" indent="-2603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/>
          <a:latin typeface="+mn-lt"/>
          <a:cs typeface="+mn-cs"/>
        </a:defRPr>
      </a:lvl4pPr>
      <a:lvl5pPr marL="2233613" indent="-2127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/>
          <a:latin typeface="+mn-lt"/>
          <a:cs typeface="+mn-cs"/>
        </a:defRPr>
      </a:lvl5pPr>
      <a:lvl6pPr marL="26908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31480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6052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40624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Design </a:t>
            </a:r>
            <a:r>
              <a:rPr lang="en-US" dirty="0" smtClean="0">
                <a:solidFill>
                  <a:srgbClr val="00664D"/>
                </a:solidFill>
              </a:rPr>
              <a:t>Matters</a:t>
            </a:r>
            <a:endParaRPr lang="en-US" dirty="0">
              <a:solidFill>
                <a:srgbClr val="0066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sz="2800" dirty="0" smtClean="0">
                <a:solidFill>
                  <a:srgbClr val="00664D"/>
                </a:solidFill>
              </a:rPr>
              <a:t>Using dynamic images</a:t>
            </a:r>
          </a:p>
          <a:p>
            <a:pPr lvl="1"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rgbClr val="00664D"/>
                </a:solidFill>
              </a:rPr>
              <a:t>To make a page even more interesting, you can place images on the page that change frequently, such as a group of several images that are set to automatically cycle on and off the page, called </a:t>
            </a:r>
            <a:r>
              <a:rPr lang="en-US" b="1" dirty="0" smtClean="0">
                <a:solidFill>
                  <a:srgbClr val="00664D"/>
                </a:solidFill>
              </a:rPr>
              <a:t>dynamic images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Aligning an Image</a:t>
            </a:r>
            <a:endParaRPr lang="en-US" dirty="0"/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8-01 at 3.38.1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600200"/>
            <a:ext cx="7772400" cy="1977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Aligning an Image</a:t>
            </a:r>
            <a:endParaRPr lang="en-US" dirty="0"/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6" name="Picture 5" descr="Screen shot 2012-08-01 at 3.38.4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600200"/>
            <a:ext cx="6965950" cy="4357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Enhancing an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772400" cy="44958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800" dirty="0" smtClean="0"/>
              <a:t>Click the </a:t>
            </a:r>
            <a:r>
              <a:rPr lang="en-US" sz="2800" b="1" dirty="0" smtClean="0"/>
              <a:t>img_left_float rule </a:t>
            </a:r>
            <a:r>
              <a:rPr lang="en-US" sz="2800" dirty="0" smtClean="0"/>
              <a:t>in the CSS Styles panel, click the </a:t>
            </a:r>
            <a:r>
              <a:rPr lang="en-US" sz="2800" b="1" dirty="0" smtClean="0"/>
              <a:t>Edit Rule button</a:t>
            </a:r>
            <a:r>
              <a:rPr lang="en-US" sz="2800" dirty="0" smtClean="0"/>
              <a:t>, click the </a:t>
            </a:r>
            <a:r>
              <a:rPr lang="en-US" sz="2800" b="1" dirty="0" smtClean="0"/>
              <a:t>Border Category</a:t>
            </a:r>
            <a:r>
              <a:rPr lang="en-US" sz="2800" dirty="0" smtClean="0"/>
              <a:t>, enter the rule properties, then click </a:t>
            </a:r>
            <a:r>
              <a:rPr lang="en-US" sz="2800" b="1" dirty="0" smtClean="0"/>
              <a:t>OK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800" dirty="0" smtClean="0"/>
              <a:t>Repeat step 1 to add a border to the </a:t>
            </a:r>
            <a:r>
              <a:rPr lang="en-US" sz="2800" dirty="0" err="1" smtClean="0"/>
              <a:t>img_right_float</a:t>
            </a:r>
            <a:r>
              <a:rPr lang="en-US" sz="2800" dirty="0" smtClean="0"/>
              <a:t> </a:t>
            </a:r>
            <a:r>
              <a:rPr lang="en-US" sz="2800" dirty="0" smtClean="0"/>
              <a:t>rule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800" dirty="0"/>
              <a:t>Edit the </a:t>
            </a:r>
            <a:r>
              <a:rPr lang="en-US" sz="2800" dirty="0" err="1"/>
              <a:t>img_left_float</a:t>
            </a:r>
            <a:r>
              <a:rPr lang="en-US" sz="2800" dirty="0"/>
              <a:t> rule again to add vertical and horizontal space by unchecking the “same for all” check box under Margin in the box category, then setting the box Right Margin to 10 </a:t>
            </a:r>
            <a:r>
              <a:rPr lang="en-US" sz="2800" dirty="0" err="1"/>
              <a:t>px</a:t>
            </a:r>
            <a:r>
              <a:rPr lang="en-US" sz="2800" dirty="0"/>
              <a:t>, then click </a:t>
            </a:r>
            <a:r>
              <a:rPr lang="en-US" sz="2800" b="1" dirty="0" smtClean="0"/>
              <a:t>OK</a:t>
            </a:r>
            <a:endParaRPr lang="en-US" sz="2800" b="1" dirty="0"/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Enhancing an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 startAt="4"/>
              <a:defRPr/>
            </a:pPr>
            <a:r>
              <a:rPr lang="en-US" sz="2800" dirty="0" smtClean="0"/>
              <a:t>Using </a:t>
            </a:r>
            <a:r>
              <a:rPr lang="en-US" sz="2800" dirty="0" smtClean="0"/>
              <a:t>step 3 as a guide, add a border and a 10 px left margin to the </a:t>
            </a:r>
            <a:r>
              <a:rPr lang="en-US" sz="2800" dirty="0" err="1" smtClean="0"/>
              <a:t>img_right_float</a:t>
            </a:r>
            <a:r>
              <a:rPr lang="en-US" sz="2800" dirty="0" smtClean="0"/>
              <a:t> </a:t>
            </a:r>
            <a:r>
              <a:rPr lang="en-US" sz="2800" dirty="0" smtClean="0"/>
              <a:t>rule</a:t>
            </a:r>
          </a:p>
          <a:p>
            <a:pPr marL="514350" indent="-514350" eaLnBrk="1" hangingPunct="1">
              <a:buFont typeface="+mj-lt"/>
              <a:buAutoNum type="arabicPeriod" startAt="5"/>
              <a:defRPr/>
            </a:pPr>
            <a:r>
              <a:rPr lang="en-US" sz="2800" dirty="0"/>
              <a:t>Save your work, open the spa page, then apply the </a:t>
            </a:r>
            <a:r>
              <a:rPr lang="en-US" sz="2800" dirty="0" err="1"/>
              <a:t>img_left_float</a:t>
            </a:r>
            <a:r>
              <a:rPr lang="en-US" sz="2800" dirty="0"/>
              <a:t> rule to the spa logo</a:t>
            </a:r>
          </a:p>
          <a:p>
            <a:pPr marL="514350" indent="-514350" eaLnBrk="1" hangingPunct="1">
              <a:buFont typeface="+mj-lt"/>
              <a:buAutoNum type="arabicPeriod" startAt="5"/>
              <a:defRPr/>
            </a:pPr>
            <a:r>
              <a:rPr lang="en-US" sz="2800" dirty="0"/>
              <a:t>Click </a:t>
            </a:r>
            <a:r>
              <a:rPr lang="en-US" sz="2800" b="1" dirty="0"/>
              <a:t>File</a:t>
            </a:r>
            <a:r>
              <a:rPr lang="en-US" sz="2800" dirty="0"/>
              <a:t>, </a:t>
            </a:r>
            <a:r>
              <a:rPr lang="en-US" sz="2800" b="1" dirty="0"/>
              <a:t>Save All</a:t>
            </a:r>
            <a:r>
              <a:rPr lang="en-US" sz="2800" dirty="0"/>
              <a:t>, to save all files, then close the spa page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800" dirty="0" smtClean="0"/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Enhancing an Image</a:t>
            </a:r>
            <a:endParaRPr lang="en-US" dirty="0"/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9" name="Picture 8" descr="Screen shot 2012-08-01 at 3.44.5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440" y="2286000"/>
            <a:ext cx="7980560" cy="273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Enhancing an Image</a:t>
            </a:r>
            <a:endParaRPr lang="en-US" dirty="0"/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7" name="Picture 6" descr="Screen shot 2012-08-01 at 3.44.2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1612900"/>
            <a:ext cx="6350000" cy="363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Clues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399337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Simply select the image, then drag a selection handle toward the center of the image</a:t>
            </a:r>
          </a:p>
          <a:p>
            <a:pPr eaLnBrk="1" hangingPunct="1">
              <a:defRPr/>
            </a:pPr>
            <a:r>
              <a:rPr lang="en-US" sz="2800" dirty="0" smtClean="0"/>
              <a:t>Hold [Shift] to retain original proportions</a:t>
            </a:r>
          </a:p>
          <a:p>
            <a:pPr eaLnBrk="1" hangingPunct="1">
              <a:defRPr/>
            </a:pPr>
            <a:r>
              <a:rPr lang="en-US" sz="2800" dirty="0" smtClean="0"/>
              <a:t>The new dimensions appear in the Property inspector in bold</a:t>
            </a:r>
          </a:p>
          <a:p>
            <a:pPr eaLnBrk="1" hangingPunct="1">
              <a:defRPr/>
            </a:pPr>
            <a:r>
              <a:rPr lang="en-US" sz="2800" dirty="0" smtClean="0"/>
              <a:t>Do not use this method to significantly resize an image</a:t>
            </a: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CS4 -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7556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Using Alternate Text and Setting Accessibility Preferences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924800" cy="4495800"/>
          </a:xfrm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sz="2800" dirty="0" smtClean="0"/>
              <a:t>Click the </a:t>
            </a:r>
            <a:r>
              <a:rPr lang="en-US" sz="2800" b="1" dirty="0" smtClean="0"/>
              <a:t>club house </a:t>
            </a:r>
            <a:r>
              <a:rPr lang="en-US" sz="2800" dirty="0" smtClean="0"/>
              <a:t>image to select it</a:t>
            </a:r>
          </a:p>
          <a:p>
            <a:pPr marL="971550" lvl="1" indent="-514350">
              <a:defRPr/>
            </a:pPr>
            <a:r>
              <a:rPr lang="en-US" dirty="0" smtClean="0"/>
              <a:t>Select the text in the Alt text box in the Property inspector</a:t>
            </a:r>
          </a:p>
          <a:p>
            <a:pPr marL="971550" lvl="1" indent="-514350">
              <a:defRPr/>
            </a:pPr>
            <a:r>
              <a:rPr lang="en-US" dirty="0" smtClean="0"/>
              <a:t>Type </a:t>
            </a:r>
            <a:r>
              <a:rPr lang="en-US" b="1" dirty="0" smtClean="0"/>
              <a:t>The Striped Umbrella Club House</a:t>
            </a:r>
            <a:r>
              <a:rPr lang="en-US" dirty="0" smtClean="0"/>
              <a:t>, press </a:t>
            </a:r>
            <a:r>
              <a:rPr lang="en-US" b="1" dirty="0" smtClean="0"/>
              <a:t>[Tab]</a:t>
            </a:r>
            <a:r>
              <a:rPr lang="en-US" dirty="0" smtClean="0"/>
              <a:t>, then save the file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800" dirty="0" smtClean="0"/>
              <a:t>Repeat step 1 to edit alternate text for boardwalk image</a:t>
            </a: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Using Alternate Text and Setting Accessibility Preferences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848600" cy="4495800"/>
          </a:xfrm>
        </p:spPr>
        <p:txBody>
          <a:bodyPr/>
          <a:lstStyle/>
          <a:p>
            <a:pPr marL="514350" indent="-514350">
              <a:buFontTx/>
              <a:buAutoNum type="arabicPeriod" startAt="3"/>
              <a:defRPr/>
            </a:pPr>
            <a:r>
              <a:rPr lang="en-US" sz="2800" dirty="0" smtClean="0"/>
              <a:t>Click </a:t>
            </a:r>
            <a:r>
              <a:rPr lang="en-US" sz="2800" b="1" dirty="0" smtClean="0"/>
              <a:t>Edit</a:t>
            </a:r>
            <a:r>
              <a:rPr lang="en-US" sz="2800" dirty="0" smtClean="0"/>
              <a:t> on the Menu bar (Win) or Dreamweaver on the Menu bar (Mac)</a:t>
            </a:r>
          </a:p>
          <a:p>
            <a:pPr lvl="1" indent="-285750">
              <a:buFont typeface="Arial" charset="0"/>
              <a:buChar char="–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Preferences</a:t>
            </a:r>
          </a:p>
          <a:p>
            <a:pPr lvl="1" indent="-285750">
              <a:buFont typeface="Arial" charset="0"/>
              <a:buChar char="–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Accessibility</a:t>
            </a:r>
            <a:r>
              <a:rPr lang="en-US" dirty="0" smtClean="0"/>
              <a:t> in the Category list</a:t>
            </a:r>
          </a:p>
          <a:p>
            <a:pPr lvl="1" indent="-285750">
              <a:buFont typeface="Arial" charset="0"/>
              <a:buChar char="–"/>
              <a:defRPr/>
            </a:pPr>
            <a:r>
              <a:rPr lang="en-US" dirty="0" smtClean="0"/>
              <a:t>Click the </a:t>
            </a:r>
            <a:r>
              <a:rPr lang="en-US" b="1" dirty="0" smtClean="0"/>
              <a:t>Show attributes when inserting check boxes</a:t>
            </a:r>
            <a:r>
              <a:rPr lang="en-US" dirty="0" smtClean="0"/>
              <a:t> to select them</a:t>
            </a:r>
          </a:p>
          <a:p>
            <a:pPr lvl="1" indent="-285750">
              <a:buFont typeface="Arial" charset="0"/>
              <a:buChar char="–"/>
              <a:defRPr/>
            </a:pPr>
            <a:r>
              <a:rPr lang="en-US" dirty="0" smtClean="0"/>
              <a:t>Then click </a:t>
            </a:r>
            <a:r>
              <a:rPr lang="en-US" b="1" dirty="0" smtClean="0"/>
              <a:t>OK</a:t>
            </a:r>
          </a:p>
          <a:p>
            <a:pPr marL="514350" indent="-514350">
              <a:buFontTx/>
              <a:buAutoNum type="arabicPeriod" startAt="4"/>
              <a:defRPr/>
            </a:pPr>
            <a:r>
              <a:rPr lang="en-US" sz="2800" dirty="0" smtClean="0"/>
              <a:t>Save your work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399337" cy="5105400"/>
          </a:xfrm>
        </p:spPr>
        <p:txBody>
          <a:bodyPr/>
          <a:lstStyle/>
          <a:p>
            <a:pPr>
              <a:defRPr/>
            </a:pPr>
            <a:r>
              <a:rPr lang="en-US" sz="2700" dirty="0" smtClean="0"/>
              <a:t>Insert an image</a:t>
            </a:r>
          </a:p>
          <a:p>
            <a:pPr>
              <a:defRPr/>
            </a:pPr>
            <a:r>
              <a:rPr lang="en-US" sz="2700" dirty="0" smtClean="0"/>
              <a:t>Align an image</a:t>
            </a:r>
          </a:p>
          <a:p>
            <a:pPr>
              <a:defRPr/>
            </a:pPr>
            <a:r>
              <a:rPr lang="en-US" sz="2700" dirty="0" smtClean="0"/>
              <a:t>Enhance an image</a:t>
            </a:r>
          </a:p>
          <a:p>
            <a:pPr>
              <a:defRPr/>
            </a:pPr>
            <a:r>
              <a:rPr lang="en-US" sz="2700" dirty="0" smtClean="0"/>
              <a:t>Use alternate text and set Accessibility preferences</a:t>
            </a:r>
          </a:p>
          <a:p>
            <a:pPr>
              <a:defRPr/>
            </a:pPr>
            <a:r>
              <a:rPr lang="en-US" sz="2700" dirty="0" smtClean="0"/>
              <a:t>View the Assets </a:t>
            </a:r>
            <a:r>
              <a:rPr lang="en-US" sz="2700" dirty="0" smtClean="0"/>
              <a:t>panel</a:t>
            </a:r>
          </a:p>
          <a:p>
            <a:pPr>
              <a:defRPr/>
            </a:pPr>
            <a:r>
              <a:rPr lang="en-US" sz="2700" dirty="0"/>
              <a:t>Insert a background image</a:t>
            </a:r>
          </a:p>
          <a:p>
            <a:pPr>
              <a:defRPr/>
            </a:pPr>
            <a:r>
              <a:rPr lang="en-US" sz="2700" dirty="0"/>
              <a:t>Delete image files from a website</a:t>
            </a:r>
          </a:p>
          <a:p>
            <a:pPr>
              <a:defRPr/>
            </a:pPr>
            <a:r>
              <a:rPr lang="en-US" sz="2700" dirty="0"/>
              <a:t>Create and find images for a website</a:t>
            </a:r>
          </a:p>
          <a:p>
            <a:pPr>
              <a:defRPr/>
            </a:pPr>
            <a:r>
              <a:rPr lang="en-US" sz="2700" dirty="0"/>
              <a:t>Examine copyright rules</a:t>
            </a:r>
          </a:p>
          <a:p>
            <a:pPr>
              <a:defRPr/>
            </a:pPr>
            <a:endParaRPr lang="en-US" sz="2800" dirty="0" smtClean="0"/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8-01 at 3.49.0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524000"/>
            <a:ext cx="7785100" cy="1700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7556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Using Alternate Text and Setting Accessibility Preferences</a:t>
            </a:r>
            <a:endParaRPr lang="en-US" sz="2800" dirty="0"/>
          </a:p>
        </p:txBody>
      </p:sp>
      <p:pic>
        <p:nvPicPr>
          <p:cNvPr id="7" name="Picture 6" descr="Screen shot 2012-08-01 at 3.49.2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267" y="3276600"/>
            <a:ext cx="7905333" cy="309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664D"/>
                </a:solidFill>
              </a:rPr>
              <a:t>Design Matters</a:t>
            </a:r>
            <a:endParaRPr lang="en-US" dirty="0">
              <a:solidFill>
                <a:srgbClr val="0066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sz="2800" dirty="0" smtClean="0">
                <a:solidFill>
                  <a:srgbClr val="00664D"/>
                </a:solidFill>
              </a:rPr>
              <a:t>Providing for accessibility with alternate text</a:t>
            </a:r>
          </a:p>
          <a:p>
            <a:pPr lvl="1"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rgbClr val="00664D"/>
                </a:solidFill>
              </a:rPr>
              <a:t>Avoid using more than 50 characters</a:t>
            </a:r>
          </a:p>
          <a:p>
            <a:pPr lvl="1"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rgbClr val="00664D"/>
                </a:solidFill>
              </a:rPr>
              <a:t>Create a separate file for alternate text over 50 characters</a:t>
            </a:r>
          </a:p>
          <a:p>
            <a:pPr lvl="2"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sz="2800" dirty="0" smtClean="0">
                <a:solidFill>
                  <a:srgbClr val="00664D"/>
                </a:solidFill>
              </a:rPr>
              <a:t>Enter the location of the file in the Long Description text box</a:t>
            </a: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Viewing the Assets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800" dirty="0" smtClean="0"/>
              <a:t>Click the </a:t>
            </a:r>
            <a:r>
              <a:rPr lang="en-US" sz="2800" b="1" dirty="0" smtClean="0"/>
              <a:t>Assets tab</a:t>
            </a:r>
            <a:r>
              <a:rPr lang="en-US" sz="2800" dirty="0" smtClean="0"/>
              <a:t> in the Files Tab group, if necessary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800" dirty="0" smtClean="0"/>
              <a:t>Click the </a:t>
            </a:r>
            <a:r>
              <a:rPr lang="en-US" sz="2800" b="1" dirty="0" smtClean="0"/>
              <a:t>Images</a:t>
            </a:r>
            <a:r>
              <a:rPr lang="en-US" sz="2800" dirty="0" smtClean="0"/>
              <a:t> </a:t>
            </a:r>
            <a:r>
              <a:rPr lang="en-US" sz="2800" b="1" dirty="0" smtClean="0"/>
              <a:t>button </a:t>
            </a:r>
            <a:r>
              <a:rPr lang="en-US" sz="2800" dirty="0" smtClean="0"/>
              <a:t>on the Assets panel, if necessary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800" dirty="0" smtClean="0"/>
              <a:t>Click the </a:t>
            </a:r>
            <a:r>
              <a:rPr lang="en-US" sz="2800" b="1" dirty="0" smtClean="0"/>
              <a:t>Colors button</a:t>
            </a:r>
            <a:r>
              <a:rPr lang="en-US" sz="2800" dirty="0" smtClean="0"/>
              <a:t> to display the Colors category</a:t>
            </a: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Viewing the Assets Panel</a:t>
            </a:r>
            <a:endParaRPr lang="en-US" dirty="0"/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8-01 at 3.51.1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600200"/>
            <a:ext cx="3760952" cy="2895600"/>
          </a:xfrm>
          <a:prstGeom prst="rect">
            <a:avLst/>
          </a:prstGeom>
        </p:spPr>
      </p:pic>
      <p:pic>
        <p:nvPicPr>
          <p:cNvPr id="6" name="Picture 5" descr="Screen shot 2012-08-01 at 3.51.27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821" y="1600200"/>
            <a:ext cx="3714179" cy="279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Clues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“Graphics” versus “Images”</a:t>
            </a:r>
          </a:p>
          <a:p>
            <a:pPr lvl="1">
              <a:defRPr/>
            </a:pPr>
            <a:r>
              <a:rPr lang="en-US" sz="2400" dirty="0" smtClean="0"/>
              <a:t>Graphics refer to most non-text items on the Web page</a:t>
            </a:r>
          </a:p>
          <a:p>
            <a:pPr lvl="2">
              <a:defRPr/>
            </a:pPr>
            <a:r>
              <a:rPr lang="en-US" dirty="0" smtClean="0"/>
              <a:t>Examples: photographs, logos, navigation bars, Flash animations, graphs, background images, and illustrations</a:t>
            </a:r>
          </a:p>
          <a:p>
            <a:pPr lvl="1">
              <a:defRPr/>
            </a:pPr>
            <a:r>
              <a:rPr lang="en-US" sz="2400" dirty="0" smtClean="0"/>
              <a:t>Images refer to pictures or photographs</a:t>
            </a:r>
          </a:p>
          <a:p>
            <a:pPr lvl="2">
              <a:defRPr/>
            </a:pPr>
            <a:r>
              <a:rPr lang="en-US" dirty="0" smtClean="0"/>
              <a:t>Narrower term</a:t>
            </a:r>
          </a:p>
          <a:p>
            <a:pPr lvl="2">
              <a:defRPr/>
            </a:pPr>
            <a:r>
              <a:rPr lang="en-US" dirty="0" smtClean="0"/>
              <a:t>Referred to by file type: JPEG, GIF, PNG</a:t>
            </a:r>
            <a:endParaRPr lang="en-US" dirty="0"/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Clues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Using Favorites in the Assets panel</a:t>
            </a:r>
          </a:p>
          <a:p>
            <a:pPr lvl="1">
              <a:defRPr/>
            </a:pPr>
            <a:r>
              <a:rPr lang="en-US" sz="2400" dirty="0" smtClean="0"/>
              <a:t>Place frequently-used assets in the Favorites list in the Assets panel</a:t>
            </a:r>
          </a:p>
          <a:p>
            <a:pPr lvl="1">
              <a:defRPr/>
            </a:pPr>
            <a:r>
              <a:rPr lang="en-US" sz="2400" dirty="0" smtClean="0"/>
              <a:t>Right-click (Win) or [ctrl]-click (Mac) an image in Design view, then click Add to Image Favorites</a:t>
            </a:r>
          </a:p>
          <a:p>
            <a:pPr lvl="1">
              <a:defRPr/>
            </a:pPr>
            <a:r>
              <a:rPr lang="en-US" sz="2400" dirty="0" smtClean="0"/>
              <a:t>Clicking the Favorites option in the Assets panel will display the image in the list</a:t>
            </a:r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Inserting a Background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399337" cy="4800600"/>
          </a:xfrm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sz="2400" dirty="0" smtClean="0"/>
              <a:t>Click </a:t>
            </a:r>
            <a:r>
              <a:rPr lang="en-US" sz="2400" b="1" dirty="0" smtClean="0"/>
              <a:t>Modify</a:t>
            </a:r>
            <a:r>
              <a:rPr lang="en-US" sz="2400" dirty="0" smtClean="0"/>
              <a:t> on the Menu bar, then click </a:t>
            </a:r>
            <a:r>
              <a:rPr lang="en-US" sz="2400" b="1" dirty="0" smtClean="0"/>
              <a:t>Page Properties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400" dirty="0" smtClean="0"/>
              <a:t>Click the </a:t>
            </a:r>
            <a:r>
              <a:rPr lang="en-US" sz="2400" b="1" dirty="0" smtClean="0"/>
              <a:t>Appearance (CSS) category</a:t>
            </a:r>
            <a:r>
              <a:rPr lang="en-US" sz="2400" dirty="0" smtClean="0"/>
              <a:t>, if necessary</a:t>
            </a:r>
            <a:endParaRPr lang="en-US" sz="2400" b="1" dirty="0" smtClean="0"/>
          </a:p>
          <a:p>
            <a:pPr marL="514350" indent="-514350">
              <a:buFontTx/>
              <a:buAutoNum type="arabicPeriod"/>
              <a:defRPr/>
            </a:pPr>
            <a:r>
              <a:rPr lang="en-US" sz="2400" dirty="0" smtClean="0"/>
              <a:t>Click </a:t>
            </a:r>
            <a:r>
              <a:rPr lang="en-US" sz="2400" b="1" dirty="0" smtClean="0"/>
              <a:t>Browse</a:t>
            </a:r>
            <a:r>
              <a:rPr lang="en-US" sz="2400" dirty="0" smtClean="0"/>
              <a:t> next to the Background image text box, navigate to the drive and folder where your files are stored, double-click the assets folder, double-click </a:t>
            </a:r>
            <a:r>
              <a:rPr lang="en-US" sz="2400" b="1" dirty="0" smtClean="0"/>
              <a:t>water.jpg</a:t>
            </a:r>
            <a:r>
              <a:rPr lang="en-US" sz="2400" dirty="0" smtClean="0"/>
              <a:t>, then click </a:t>
            </a:r>
            <a:r>
              <a:rPr lang="en-US" sz="2400" b="1" dirty="0" smtClean="0"/>
              <a:t>OK</a:t>
            </a:r>
          </a:p>
          <a:p>
            <a:pPr marL="514350" indent="-514350">
              <a:buFont typeface="+mj-lt"/>
              <a:buAutoNum type="arabicPeriod" startAt="4"/>
              <a:defRPr/>
            </a:pPr>
            <a:r>
              <a:rPr lang="en-US" sz="2400" dirty="0"/>
              <a:t>Expand the CSS Styles panel if necessary</a:t>
            </a:r>
          </a:p>
          <a:p>
            <a:pPr marL="514350" indent="-514350">
              <a:buFont typeface="+mj-lt"/>
              <a:buAutoNum type="arabicPeriod" startAt="4"/>
              <a:defRPr/>
            </a:pPr>
            <a:r>
              <a:rPr lang="en-US" sz="2400" dirty="0"/>
              <a:t>Click the </a:t>
            </a:r>
            <a:r>
              <a:rPr lang="en-US" sz="2400" b="1" dirty="0"/>
              <a:t>&lt;style&gt; tag </a:t>
            </a:r>
            <a:r>
              <a:rPr lang="en-US" sz="2400" dirty="0"/>
              <a:t>in the CSS Styles panel, then press the </a:t>
            </a:r>
            <a:r>
              <a:rPr lang="en-US" sz="2400" b="1" dirty="0"/>
              <a:t>Delete button</a:t>
            </a:r>
            <a:r>
              <a:rPr lang="en-US" sz="2400" dirty="0"/>
              <a:t> on the CSS Styles </a:t>
            </a:r>
            <a:r>
              <a:rPr lang="en-US" sz="2400" dirty="0" smtClean="0"/>
              <a:t>panel</a:t>
            </a:r>
            <a:endParaRPr lang="en-US" sz="2400" dirty="0"/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4" name="Picture 3" descr="Screen shot 2012-08-01 at 3.54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850" y="1600200"/>
            <a:ext cx="7321550" cy="292185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755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Inserting a Background Image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Clues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Integrating Photoshop and Fireworks with Dreamweaver CS6</a:t>
            </a:r>
          </a:p>
          <a:p>
            <a:pPr lvl="1" eaLnBrk="1" hangingPunct="1">
              <a:defRPr/>
            </a:pPr>
            <a:r>
              <a:rPr lang="en-US" sz="2600" b="1" dirty="0" smtClean="0"/>
              <a:t>Smart Objects </a:t>
            </a:r>
            <a:r>
              <a:rPr lang="en-US" sz="2600" dirty="0" smtClean="0"/>
              <a:t>are layers with image source info that allow an image to be modified nondestructively without losing the original data</a:t>
            </a:r>
          </a:p>
          <a:p>
            <a:pPr lvl="1" eaLnBrk="1" hangingPunct="1">
              <a:defRPr/>
            </a:pPr>
            <a:r>
              <a:rPr lang="en-US" sz="2600" dirty="0" smtClean="0"/>
              <a:t>Users can set Photoshop as the default image editor</a:t>
            </a:r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Deleting Image Files from a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8001000" cy="4800600"/>
          </a:xfrm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sz="2400" dirty="0" smtClean="0"/>
              <a:t>Display the Assets panel, if necessary, click the </a:t>
            </a:r>
            <a:r>
              <a:rPr lang="en-US" sz="2400" b="1" dirty="0" smtClean="0"/>
              <a:t>Images button </a:t>
            </a:r>
            <a:r>
              <a:rPr lang="en-US" sz="2400" dirty="0" smtClean="0"/>
              <a:t>on the Assets panel, verify that the Site option is selected, then click the </a:t>
            </a:r>
            <a:r>
              <a:rPr lang="en-US" sz="2400" b="1" dirty="0" smtClean="0"/>
              <a:t>Refresh button </a:t>
            </a:r>
            <a:r>
              <a:rPr lang="en-US" sz="2400" dirty="0" smtClean="0"/>
              <a:t>on the Assets panel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400" dirty="0" smtClean="0"/>
              <a:t>Right-click </a:t>
            </a:r>
            <a:r>
              <a:rPr lang="en-US" sz="2400" b="1" dirty="0" smtClean="0"/>
              <a:t>water.jpg</a:t>
            </a:r>
            <a:r>
              <a:rPr lang="en-US" sz="2400" dirty="0" smtClean="0"/>
              <a:t> in the Assets panel, then click </a:t>
            </a:r>
            <a:r>
              <a:rPr lang="en-US" sz="2400" b="1" dirty="0" smtClean="0"/>
              <a:t>Locate in Site</a:t>
            </a:r>
          </a:p>
          <a:p>
            <a:pPr marL="514350" indent="-514350">
              <a:buFontTx/>
              <a:buAutoNum type="arabicPeriod" startAt="3"/>
              <a:defRPr/>
            </a:pPr>
            <a:r>
              <a:rPr lang="en-US" sz="2400" dirty="0" smtClean="0"/>
              <a:t>Press </a:t>
            </a:r>
            <a:r>
              <a:rPr lang="en-US" sz="2400" b="1" dirty="0" smtClean="0"/>
              <a:t>[Delete] </a:t>
            </a:r>
            <a:r>
              <a:rPr lang="en-US" sz="2400" dirty="0" smtClean="0"/>
              <a:t>to delete the file, click </a:t>
            </a:r>
            <a:r>
              <a:rPr lang="en-US" sz="2400" b="1" dirty="0" smtClean="0"/>
              <a:t>Yes</a:t>
            </a:r>
            <a:r>
              <a:rPr lang="en-US" sz="2400" dirty="0" smtClean="0"/>
              <a:t> in the confirmation dialog box</a:t>
            </a:r>
          </a:p>
          <a:p>
            <a:pPr marL="514350" indent="-514350">
              <a:buFontTx/>
              <a:buAutoNum type="arabicPeriod" startAt="3"/>
              <a:defRPr/>
            </a:pPr>
            <a:r>
              <a:rPr lang="en-US" sz="2400" dirty="0" smtClean="0"/>
              <a:t>Save your work, then preview your file in your browser</a:t>
            </a:r>
          </a:p>
          <a:p>
            <a:pPr marL="514350" indent="-514350">
              <a:buFontTx/>
              <a:buAutoNum type="arabicPeriod" startAt="3"/>
              <a:defRPr/>
            </a:pPr>
            <a:r>
              <a:rPr lang="en-US" sz="2400" dirty="0" smtClean="0"/>
              <a:t>Close the page, then </a:t>
            </a:r>
            <a:r>
              <a:rPr lang="en-US" sz="2400" b="1" dirty="0" smtClean="0"/>
              <a:t>Exit</a:t>
            </a:r>
            <a:r>
              <a:rPr lang="en-US" sz="2400" dirty="0" smtClean="0"/>
              <a:t> (Win) or </a:t>
            </a:r>
            <a:r>
              <a:rPr lang="en-US" sz="2400" b="1" dirty="0" smtClean="0"/>
              <a:t>Quit</a:t>
            </a:r>
            <a:r>
              <a:rPr lang="en-US" sz="2400" dirty="0" smtClean="0"/>
              <a:t> (Mac) Dreamweaver</a:t>
            </a:r>
          </a:p>
          <a:p>
            <a:pPr marL="514350" indent="-514350">
              <a:buFontTx/>
              <a:buAutoNum type="arabicPeriod"/>
              <a:defRPr/>
            </a:pPr>
            <a:endParaRPr lang="en-US" sz="2800" b="1" dirty="0" smtClean="0"/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Inserting an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8077200" cy="4953000"/>
          </a:xfrm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sz="2200" dirty="0" smtClean="0"/>
              <a:t>Start Dreamweaver</a:t>
            </a:r>
          </a:p>
          <a:p>
            <a:pPr lvl="1" indent="-285750">
              <a:buFont typeface="Arial" charset="0"/>
              <a:buChar char="–"/>
              <a:defRPr/>
            </a:pPr>
            <a:r>
              <a:rPr lang="en-US" sz="2200" dirty="0" smtClean="0"/>
              <a:t>Open The Striped Umbrella Website</a:t>
            </a:r>
          </a:p>
          <a:p>
            <a:pPr lvl="1" indent="-285750">
              <a:buFont typeface="Arial" charset="0"/>
              <a:buChar char="–"/>
              <a:defRPr/>
            </a:pPr>
            <a:r>
              <a:rPr lang="en-US" sz="2200" dirty="0" smtClean="0"/>
              <a:t>Open </a:t>
            </a:r>
            <a:r>
              <a:rPr lang="en-US" sz="2200" b="1" dirty="0" smtClean="0"/>
              <a:t>dwe_1.html</a:t>
            </a:r>
          </a:p>
          <a:p>
            <a:pPr lvl="1" indent="-285750">
              <a:buFont typeface="Arial" charset="0"/>
              <a:buChar char="–"/>
              <a:defRPr/>
            </a:pPr>
            <a:r>
              <a:rPr lang="en-US" sz="2200" dirty="0" smtClean="0"/>
              <a:t>Save it as </a:t>
            </a:r>
            <a:r>
              <a:rPr lang="en-US" sz="2200" b="1" dirty="0" smtClean="0"/>
              <a:t>about_us.html</a:t>
            </a:r>
            <a:r>
              <a:rPr lang="en-US" sz="2200" dirty="0" smtClean="0"/>
              <a:t> in the </a:t>
            </a:r>
            <a:r>
              <a:rPr lang="en-US" sz="2200" dirty="0" err="1" smtClean="0"/>
              <a:t>striped_umbrella</a:t>
            </a:r>
            <a:r>
              <a:rPr lang="en-US" sz="2200" dirty="0" smtClean="0"/>
              <a:t> root folder, overwriting the existing file and not updating the links</a:t>
            </a:r>
          </a:p>
          <a:p>
            <a:pPr lvl="1" indent="-285750">
              <a:buFont typeface="Arial" charset="0"/>
              <a:buChar char="–"/>
              <a:defRPr/>
            </a:pPr>
            <a:r>
              <a:rPr lang="en-US" sz="2200" dirty="0" smtClean="0"/>
              <a:t>Then close dwe_1.html</a:t>
            </a:r>
          </a:p>
          <a:p>
            <a:pPr marL="514350" indent="-514350">
              <a:buFontTx/>
              <a:buAutoNum type="arabicPeriod" startAt="2"/>
              <a:defRPr/>
            </a:pPr>
            <a:r>
              <a:rPr lang="en-US" sz="2200" dirty="0" smtClean="0"/>
              <a:t>Click the Attach Style Sheet button in the CSS Styles panel</a:t>
            </a:r>
          </a:p>
          <a:p>
            <a:pPr lvl="1" indent="-285750">
              <a:buFont typeface="Arial" charset="0"/>
              <a:buChar char="–"/>
              <a:defRPr/>
            </a:pPr>
            <a:r>
              <a:rPr lang="en-US" sz="2200" dirty="0" smtClean="0"/>
              <a:t>Attach the </a:t>
            </a:r>
            <a:r>
              <a:rPr lang="en-US" sz="2200" b="1" dirty="0" smtClean="0"/>
              <a:t>su_styles.css </a:t>
            </a:r>
            <a:r>
              <a:rPr lang="en-US" sz="2200" dirty="0" smtClean="0"/>
              <a:t>style sheet</a:t>
            </a:r>
          </a:p>
          <a:p>
            <a:pPr lvl="1" indent="-285750">
              <a:buFont typeface="Arial" charset="0"/>
              <a:buChar char="–"/>
              <a:defRPr/>
            </a:pPr>
            <a:r>
              <a:rPr lang="en-US" sz="2200" dirty="0" smtClean="0"/>
              <a:t>Then apply the </a:t>
            </a:r>
            <a:r>
              <a:rPr lang="en-US" sz="2200" dirty="0" err="1" smtClean="0"/>
              <a:t>nav_bar</a:t>
            </a:r>
            <a:r>
              <a:rPr lang="en-US" sz="2200" dirty="0" smtClean="0"/>
              <a:t> rule to the menu bar, the Heading 1 paragraph format to “Welcome guests!”, and the </a:t>
            </a:r>
            <a:r>
              <a:rPr lang="en-US" sz="2200" dirty="0" err="1" smtClean="0"/>
              <a:t>body_text</a:t>
            </a:r>
            <a:r>
              <a:rPr lang="en-US" sz="2200" dirty="0" smtClean="0"/>
              <a:t> rule to all of the paragraph text on the page</a:t>
            </a:r>
          </a:p>
          <a:p>
            <a:pPr marL="628650" lvl="1" indent="0">
              <a:buNone/>
              <a:defRPr/>
            </a:pPr>
            <a:endParaRPr lang="en-US" sz="2400" dirty="0" smtClean="0"/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Clues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Inserting files with Adobe Bridge</a:t>
            </a:r>
          </a:p>
          <a:p>
            <a:pPr lvl="1" eaLnBrk="1" hangingPunct="1">
              <a:defRPr/>
            </a:pPr>
            <a:r>
              <a:rPr lang="en-US" sz="2700" dirty="0" smtClean="0"/>
              <a:t>View files outside the Website before bringing them into the site</a:t>
            </a:r>
          </a:p>
          <a:p>
            <a:pPr lvl="1" eaLnBrk="1" hangingPunct="1">
              <a:defRPr/>
            </a:pPr>
            <a:r>
              <a:rPr lang="en-US" sz="2700" dirty="0" smtClean="0"/>
              <a:t>Integrated with Photoshop and Illustrator</a:t>
            </a:r>
          </a:p>
          <a:p>
            <a:pPr lvl="1" eaLnBrk="1" hangingPunct="1">
              <a:defRPr/>
            </a:pPr>
            <a:r>
              <a:rPr lang="en-US" sz="2700" dirty="0" smtClean="0"/>
              <a:t>Add meta tags and search text</a:t>
            </a:r>
          </a:p>
          <a:p>
            <a:pPr lvl="1" eaLnBrk="1" hangingPunct="1">
              <a:defRPr/>
            </a:pPr>
            <a:r>
              <a:rPr lang="en-US" sz="2700" dirty="0" smtClean="0"/>
              <a:t>To open Bridge, click Browse in Bridge on the File menu, or click the Browse in Bridge button on the Standard toolbar</a:t>
            </a:r>
          </a:p>
        </p:txBody>
      </p:sp>
      <p:sp>
        <p:nvSpPr>
          <p:cNvPr id="4096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4" name="Picture 3" descr="Screen shot 2012-08-01 at 3.57.5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600200"/>
            <a:ext cx="4626287" cy="41148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755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Deleting Image Files from a Website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755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Deleting Image Files from a Website</a:t>
            </a:r>
            <a:endParaRPr lang="en-US" dirty="0"/>
          </a:p>
        </p:txBody>
      </p:sp>
      <p:pic>
        <p:nvPicPr>
          <p:cNvPr id="6" name="Picture 5" descr="Screen shot 2012-08-01 at 3.58.2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284" y="1600200"/>
            <a:ext cx="5253116" cy="459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664D"/>
                </a:solidFill>
              </a:rPr>
              <a:t>Design Matters</a:t>
            </a:r>
            <a:endParaRPr lang="en-US" dirty="0">
              <a:solidFill>
                <a:srgbClr val="0066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rgbClr val="00664D"/>
                </a:solidFill>
              </a:rPr>
              <a:t>Image file management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rgbClr val="00664D"/>
                </a:solidFill>
              </a:rPr>
              <a:t>Store original, unedited copies of images in a separate folder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rgbClr val="00664D"/>
                </a:solidFill>
              </a:rPr>
              <a:t>Save edited files under a different name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rgbClr val="00664D"/>
                </a:solidFill>
              </a:rPr>
              <a:t>Keep assets folder free of clutter</a:t>
            </a:r>
            <a:endParaRPr lang="en-US" dirty="0">
              <a:solidFill>
                <a:srgbClr val="00664D"/>
              </a:solidFill>
            </a:endParaRPr>
          </a:p>
        </p:txBody>
      </p:sp>
      <p:sp>
        <p:nvSpPr>
          <p:cNvPr id="4608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Creating and Finding Images for a Website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Original Images</a:t>
            </a:r>
          </a:p>
          <a:p>
            <a:pPr lvl="1">
              <a:defRPr/>
            </a:pPr>
            <a:r>
              <a:rPr lang="en-US" dirty="0" smtClean="0"/>
              <a:t>Can set transparent background</a:t>
            </a:r>
          </a:p>
          <a:p>
            <a:pPr>
              <a:defRPr/>
            </a:pPr>
            <a:r>
              <a:rPr lang="en-US" sz="2800" dirty="0" smtClean="0"/>
              <a:t>Original Photography</a:t>
            </a:r>
          </a:p>
          <a:p>
            <a:pPr>
              <a:defRPr/>
            </a:pPr>
            <a:r>
              <a:rPr lang="en-US" sz="2800" dirty="0" smtClean="0"/>
              <a:t>The Internet</a:t>
            </a:r>
          </a:p>
          <a:p>
            <a:pPr lvl="1">
              <a:defRPr/>
            </a:pPr>
            <a:r>
              <a:rPr lang="en-US" dirty="0" smtClean="0"/>
              <a:t>Be conscious of copyright laws</a:t>
            </a:r>
            <a:endParaRPr lang="en-US" dirty="0"/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Creating and Finding Images for a Website</a:t>
            </a:r>
            <a:endParaRPr lang="en-US" sz="2800" dirty="0"/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8-01 at 3.58.5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600200"/>
            <a:ext cx="78105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Examine Copyright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8001000" cy="5257800"/>
          </a:xfrm>
        </p:spPr>
        <p:txBody>
          <a:bodyPr/>
          <a:lstStyle/>
          <a:p>
            <a:pPr>
              <a:defRPr/>
            </a:pPr>
            <a:r>
              <a:rPr lang="en-US" sz="2200" dirty="0" smtClean="0"/>
              <a:t>Intellectual property</a:t>
            </a:r>
          </a:p>
          <a:p>
            <a:pPr lvl="1">
              <a:defRPr/>
            </a:pPr>
            <a:r>
              <a:rPr lang="en-US" sz="2200" dirty="0" smtClean="0"/>
              <a:t>Product resulting from human creativity</a:t>
            </a:r>
          </a:p>
          <a:p>
            <a:pPr lvl="1">
              <a:defRPr/>
            </a:pPr>
            <a:r>
              <a:rPr lang="en-US" sz="2200" dirty="0" smtClean="0"/>
              <a:t>Examples: inventions, movies, songs</a:t>
            </a:r>
          </a:p>
          <a:p>
            <a:pPr>
              <a:defRPr/>
            </a:pPr>
            <a:r>
              <a:rPr lang="en-US" sz="2200" dirty="0" smtClean="0"/>
              <a:t>Copyright</a:t>
            </a:r>
          </a:p>
          <a:p>
            <a:pPr lvl="1">
              <a:defRPr/>
            </a:pPr>
            <a:r>
              <a:rPr lang="en-US" sz="2200" dirty="0" smtClean="0"/>
              <a:t>Protects the tangible expression of an idea</a:t>
            </a:r>
          </a:p>
          <a:p>
            <a:pPr>
              <a:defRPr/>
            </a:pPr>
            <a:r>
              <a:rPr lang="en-US" sz="2200" dirty="0" smtClean="0"/>
              <a:t>Trademark</a:t>
            </a:r>
          </a:p>
          <a:p>
            <a:pPr lvl="1">
              <a:defRPr/>
            </a:pPr>
            <a:r>
              <a:rPr lang="en-US" sz="2200" dirty="0" smtClean="0"/>
              <a:t>Protects image, slogan, or design</a:t>
            </a:r>
          </a:p>
          <a:p>
            <a:pPr>
              <a:defRPr/>
            </a:pPr>
            <a:r>
              <a:rPr lang="en-US" sz="2200" dirty="0"/>
              <a:t>Fair Use</a:t>
            </a:r>
          </a:p>
          <a:p>
            <a:pPr lvl="1">
              <a:defRPr/>
            </a:pPr>
            <a:r>
              <a:rPr lang="en-US" sz="2200" dirty="0"/>
              <a:t>Allows limited use under certain circumstances</a:t>
            </a:r>
          </a:p>
          <a:p>
            <a:pPr>
              <a:defRPr/>
            </a:pPr>
            <a:r>
              <a:rPr lang="en-US" sz="2200" dirty="0"/>
              <a:t>Derivative Work</a:t>
            </a:r>
          </a:p>
          <a:p>
            <a:pPr lvl="1">
              <a:defRPr/>
            </a:pPr>
            <a:r>
              <a:rPr lang="en-US" sz="2200" dirty="0"/>
              <a:t>Based on another pre-existing work</a:t>
            </a:r>
          </a:p>
          <a:p>
            <a:pPr>
              <a:defRPr/>
            </a:pPr>
            <a:r>
              <a:rPr lang="en-US" sz="2200" dirty="0"/>
              <a:t>Public Domain</a:t>
            </a:r>
          </a:p>
          <a:p>
            <a:pPr lvl="1">
              <a:defRPr/>
            </a:pPr>
            <a:r>
              <a:rPr lang="en-US" sz="2200" dirty="0"/>
              <a:t>Use free of charge</a:t>
            </a:r>
          </a:p>
          <a:p>
            <a:pPr lvl="1">
              <a:defRPr/>
            </a:pPr>
            <a:endParaRPr lang="en-US" sz="2400" dirty="0" smtClean="0"/>
          </a:p>
        </p:txBody>
      </p:sp>
      <p:sp>
        <p:nvSpPr>
          <p:cNvPr id="4710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Unit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399337" cy="4800600"/>
          </a:xfrm>
        </p:spPr>
        <p:txBody>
          <a:bodyPr/>
          <a:lstStyle/>
          <a:p>
            <a:pPr>
              <a:defRPr/>
            </a:pPr>
            <a:r>
              <a:rPr lang="en-US" sz="2600" dirty="0" smtClean="0"/>
              <a:t>Insert an image</a:t>
            </a:r>
          </a:p>
          <a:p>
            <a:pPr>
              <a:defRPr/>
            </a:pPr>
            <a:r>
              <a:rPr lang="en-US" sz="2600" dirty="0" smtClean="0"/>
              <a:t>Align an image</a:t>
            </a:r>
          </a:p>
          <a:p>
            <a:pPr>
              <a:defRPr/>
            </a:pPr>
            <a:r>
              <a:rPr lang="en-US" sz="2600" dirty="0" smtClean="0"/>
              <a:t>Enhance an image</a:t>
            </a:r>
          </a:p>
          <a:p>
            <a:pPr>
              <a:defRPr/>
            </a:pPr>
            <a:r>
              <a:rPr lang="en-US" sz="2600" dirty="0" smtClean="0"/>
              <a:t>Use alternate text and set Accessibility preferences</a:t>
            </a:r>
          </a:p>
          <a:p>
            <a:pPr>
              <a:defRPr/>
            </a:pPr>
            <a:r>
              <a:rPr lang="en-US" sz="2600" dirty="0" smtClean="0"/>
              <a:t>View the Assets panel</a:t>
            </a:r>
          </a:p>
          <a:p>
            <a:pPr>
              <a:defRPr/>
            </a:pPr>
            <a:r>
              <a:rPr lang="en-US" sz="2600" dirty="0" smtClean="0"/>
              <a:t>Insert a background image</a:t>
            </a:r>
          </a:p>
          <a:p>
            <a:pPr>
              <a:defRPr/>
            </a:pPr>
            <a:r>
              <a:rPr lang="en-US" sz="2600" dirty="0" smtClean="0"/>
              <a:t>Delete image files from a website</a:t>
            </a:r>
          </a:p>
          <a:p>
            <a:pPr>
              <a:defRPr/>
            </a:pPr>
            <a:r>
              <a:rPr lang="en-US" sz="2600" dirty="0" smtClean="0"/>
              <a:t>Create and find images for a website</a:t>
            </a:r>
          </a:p>
          <a:p>
            <a:pPr>
              <a:defRPr/>
            </a:pPr>
            <a:r>
              <a:rPr lang="en-US" sz="2600" dirty="0" smtClean="0"/>
              <a:t>Examine copyright rules</a:t>
            </a:r>
            <a:endParaRPr lang="en-US" sz="2600" dirty="0"/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Inserting an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8001000" cy="4267200"/>
          </a:xfrm>
        </p:spPr>
        <p:txBody>
          <a:bodyPr/>
          <a:lstStyle/>
          <a:p>
            <a:pPr marL="514350" indent="-514350">
              <a:buFontTx/>
              <a:buAutoNum type="arabicPeriod" startAt="3"/>
              <a:defRPr/>
            </a:pPr>
            <a:r>
              <a:rPr lang="en-US" sz="2200" dirty="0" smtClean="0"/>
              <a:t>Click to the left of the word</a:t>
            </a:r>
            <a:r>
              <a:rPr lang="en-US" sz="2200" i="1" dirty="0" smtClean="0"/>
              <a:t> “</a:t>
            </a:r>
            <a:r>
              <a:rPr lang="en-US" sz="2200" dirty="0" smtClean="0"/>
              <a:t>When”</a:t>
            </a:r>
            <a:r>
              <a:rPr lang="en-US" sz="2200" i="1" dirty="0" smtClean="0"/>
              <a:t> </a:t>
            </a:r>
            <a:r>
              <a:rPr lang="en-US" sz="2200" dirty="0" smtClean="0"/>
              <a:t>in the first paragraph</a:t>
            </a:r>
          </a:p>
          <a:p>
            <a:pPr lvl="1" indent="-285750">
              <a:buFont typeface="Arial" charset="0"/>
              <a:buChar char="–"/>
              <a:defRPr/>
            </a:pPr>
            <a:r>
              <a:rPr lang="en-US" sz="2200" dirty="0" smtClean="0"/>
              <a:t>Select the </a:t>
            </a:r>
            <a:r>
              <a:rPr lang="en-US" sz="2200" b="1" dirty="0" smtClean="0"/>
              <a:t>Common category </a:t>
            </a:r>
            <a:r>
              <a:rPr lang="en-US" sz="2200" dirty="0" smtClean="0"/>
              <a:t>on the Insert panel if necessary</a:t>
            </a:r>
          </a:p>
          <a:p>
            <a:pPr lvl="1" indent="-285750">
              <a:buFont typeface="Arial" charset="0"/>
              <a:buChar char="–"/>
              <a:defRPr/>
            </a:pPr>
            <a:r>
              <a:rPr lang="en-US" sz="2200" dirty="0" smtClean="0"/>
              <a:t>Click the </a:t>
            </a:r>
            <a:r>
              <a:rPr lang="en-US" sz="2200" b="1" dirty="0" smtClean="0"/>
              <a:t>Images list arrow </a:t>
            </a:r>
            <a:r>
              <a:rPr lang="en-US" sz="2200" dirty="0" smtClean="0"/>
              <a:t>on the Insert panel, then click </a:t>
            </a:r>
            <a:r>
              <a:rPr lang="en-US" sz="2200" b="1" dirty="0" smtClean="0"/>
              <a:t>Image</a:t>
            </a:r>
          </a:p>
          <a:p>
            <a:pPr marL="514350" indent="-514350">
              <a:buFontTx/>
              <a:buAutoNum type="arabicPeriod" startAt="4"/>
              <a:defRPr/>
            </a:pPr>
            <a:r>
              <a:rPr lang="en-US" sz="2200" dirty="0"/>
              <a:t>Navigate to drive and folder where you store your files</a:t>
            </a:r>
          </a:p>
          <a:p>
            <a:pPr lvl="1" indent="-285750">
              <a:buFont typeface="Arial" charset="0"/>
              <a:buChar char="–"/>
              <a:defRPr/>
            </a:pPr>
            <a:r>
              <a:rPr lang="en-US" sz="2200" dirty="0"/>
              <a:t>Double click </a:t>
            </a:r>
            <a:r>
              <a:rPr lang="en-US" sz="2200" b="1" dirty="0"/>
              <a:t>club_house.jpg</a:t>
            </a:r>
            <a:r>
              <a:rPr lang="en-US" sz="2200" dirty="0"/>
              <a:t> from the assets folder</a:t>
            </a:r>
          </a:p>
          <a:p>
            <a:pPr lvl="1" indent="-285750">
              <a:buFont typeface="Arial" charset="0"/>
              <a:buChar char="–"/>
              <a:defRPr/>
            </a:pPr>
            <a:r>
              <a:rPr lang="en-US" sz="2200" dirty="0"/>
              <a:t>Type </a:t>
            </a:r>
            <a:r>
              <a:rPr lang="en-US" sz="2200" b="1" dirty="0"/>
              <a:t>Club House </a:t>
            </a:r>
            <a:r>
              <a:rPr lang="en-US" sz="2200" dirty="0"/>
              <a:t>in the Image Tag Accessibility Attributes dialog box, click </a:t>
            </a:r>
            <a:r>
              <a:rPr lang="en-US" sz="2200" b="1" dirty="0"/>
              <a:t>OK</a:t>
            </a:r>
          </a:p>
          <a:p>
            <a:pPr marL="514350" indent="-514350">
              <a:buFontTx/>
              <a:buAutoNum type="arabicPeriod" startAt="5"/>
              <a:defRPr/>
            </a:pPr>
            <a:r>
              <a:rPr lang="en-US" sz="2200" dirty="0"/>
              <a:t>Click the </a:t>
            </a:r>
            <a:r>
              <a:rPr lang="en-US" sz="2200" b="1" dirty="0"/>
              <a:t>Refresh button </a:t>
            </a:r>
            <a:r>
              <a:rPr lang="en-US" sz="2200" dirty="0"/>
              <a:t>on the Files panel toolbar if necessary</a:t>
            </a:r>
            <a:endParaRPr lang="en-US" sz="2200" b="1" dirty="0"/>
          </a:p>
          <a:p>
            <a:pPr marL="628650" lvl="1" indent="0">
              <a:buNone/>
              <a:defRPr/>
            </a:pPr>
            <a:endParaRPr lang="en-US" sz="2200" b="1" dirty="0" smtClean="0"/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Inserting an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8001000" cy="4495800"/>
          </a:xfrm>
        </p:spPr>
        <p:txBody>
          <a:bodyPr/>
          <a:lstStyle/>
          <a:p>
            <a:pPr marL="514350" indent="-514350">
              <a:buFontTx/>
              <a:buAutoNum type="arabicPeriod" startAt="6"/>
              <a:defRPr/>
            </a:pPr>
            <a:r>
              <a:rPr lang="en-US" sz="2200" dirty="0" smtClean="0"/>
              <a:t>Save the file, click the </a:t>
            </a:r>
            <a:r>
              <a:rPr lang="en-US" sz="2200" b="1" dirty="0" smtClean="0"/>
              <a:t>Assets panel tab</a:t>
            </a:r>
            <a:r>
              <a:rPr lang="en-US" sz="2200" dirty="0" smtClean="0"/>
              <a:t>, click the </a:t>
            </a:r>
            <a:r>
              <a:rPr lang="en-US" sz="2200" b="1" dirty="0" smtClean="0"/>
              <a:t>Images button </a:t>
            </a:r>
            <a:r>
              <a:rPr lang="en-US" sz="2200" dirty="0" smtClean="0"/>
              <a:t>on the Assets panel if necessary</a:t>
            </a:r>
          </a:p>
          <a:p>
            <a:pPr lvl="1" indent="-285750">
              <a:buFont typeface="Arial" charset="0"/>
              <a:buChar char="–"/>
              <a:tabLst>
                <a:tab pos="688975" algn="l"/>
              </a:tabLst>
              <a:defRPr/>
            </a:pPr>
            <a:r>
              <a:rPr lang="en-US" sz="2200" dirty="0" smtClean="0"/>
              <a:t>Click the </a:t>
            </a:r>
            <a:r>
              <a:rPr lang="en-US" sz="2200" b="1" dirty="0" smtClean="0"/>
              <a:t>Refresh button </a:t>
            </a:r>
            <a:r>
              <a:rPr lang="en-US" sz="2200" dirty="0" smtClean="0"/>
              <a:t>at the bottom of the Assets panel, if necessary</a:t>
            </a:r>
          </a:p>
          <a:p>
            <a:pPr marL="514350" indent="-514350">
              <a:buFontTx/>
              <a:buAutoNum type="arabicPeriod" startAt="7"/>
              <a:defRPr/>
            </a:pPr>
            <a:r>
              <a:rPr lang="en-US" sz="2200" dirty="0" smtClean="0"/>
              <a:t>Repeat steps 3 and 4 to insert the </a:t>
            </a:r>
            <a:r>
              <a:rPr lang="en-US" sz="2200" b="1" dirty="0" smtClean="0"/>
              <a:t>boardwalk.png</a:t>
            </a:r>
            <a:r>
              <a:rPr lang="en-US" sz="2200" dirty="0" smtClean="0"/>
              <a:t> image at the beginning of the second paragraph</a:t>
            </a:r>
          </a:p>
          <a:p>
            <a:pPr lvl="1" indent="-285750">
              <a:buFont typeface="Arial" charset="0"/>
              <a:buChar char="–"/>
              <a:defRPr/>
            </a:pPr>
            <a:r>
              <a:rPr lang="en-US" sz="2200" dirty="0" smtClean="0"/>
              <a:t>If prompted, enter alternate text</a:t>
            </a:r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Inserting an Image</a:t>
            </a:r>
            <a:endParaRPr lang="en-US" dirty="0"/>
          </a:p>
        </p:txBody>
      </p:sp>
      <p:sp>
        <p:nvSpPr>
          <p:cNvPr id="1229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8-01 at 3.34.1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760" y="1752600"/>
            <a:ext cx="7312389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Inserting an Image</a:t>
            </a:r>
            <a:endParaRPr lang="en-US" dirty="0"/>
          </a:p>
        </p:txBody>
      </p:sp>
      <p:sp>
        <p:nvSpPr>
          <p:cNvPr id="1331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8-01 at 3.34.3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005732"/>
            <a:ext cx="7810500" cy="3315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Aligning an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772400" cy="4495800"/>
          </a:xfrm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sz="2500" dirty="0" smtClean="0"/>
              <a:t>Click the </a:t>
            </a:r>
            <a:r>
              <a:rPr lang="en-US" sz="2500" b="1" dirty="0" smtClean="0"/>
              <a:t>New css Rule button </a:t>
            </a:r>
            <a:r>
              <a:rPr lang="en-US" sz="2500" dirty="0" smtClean="0"/>
              <a:t>in the CSS Styles panel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500" dirty="0" smtClean="0"/>
              <a:t>Click </a:t>
            </a:r>
            <a:r>
              <a:rPr lang="en-US" sz="2500" b="1" dirty="0" smtClean="0"/>
              <a:t>Class </a:t>
            </a:r>
            <a:r>
              <a:rPr lang="en-US" sz="2500" dirty="0" smtClean="0"/>
              <a:t>in the selector type list box, type </a:t>
            </a:r>
            <a:r>
              <a:rPr lang="en-US" sz="2500" b="1" dirty="0" smtClean="0"/>
              <a:t>img_left_float</a:t>
            </a:r>
            <a:r>
              <a:rPr lang="en-US" sz="2500" dirty="0" smtClean="0"/>
              <a:t> for the selector name, verify that it will be saved in the su_styles.css file, then click </a:t>
            </a:r>
            <a:r>
              <a:rPr lang="en-US" sz="2500" b="1" dirty="0" smtClean="0"/>
              <a:t>OK</a:t>
            </a:r>
          </a:p>
          <a:p>
            <a:pPr marL="514350" indent="-514350">
              <a:buFontTx/>
              <a:buAutoNum type="arabicPeriod" startAt="3"/>
              <a:defRPr/>
            </a:pPr>
            <a:r>
              <a:rPr lang="en-US" sz="2500" dirty="0"/>
              <a:t>Click the </a:t>
            </a:r>
            <a:r>
              <a:rPr lang="en-US" sz="2500" b="1" dirty="0"/>
              <a:t>Box category</a:t>
            </a:r>
            <a:r>
              <a:rPr lang="en-US" sz="2500" dirty="0"/>
              <a:t>, click the </a:t>
            </a:r>
            <a:r>
              <a:rPr lang="en-US" sz="2500" b="1" dirty="0"/>
              <a:t>Float list arrow</a:t>
            </a:r>
            <a:r>
              <a:rPr lang="en-US" sz="2500" dirty="0"/>
              <a:t>, click </a:t>
            </a:r>
            <a:r>
              <a:rPr lang="en-US" sz="2500" b="1" dirty="0"/>
              <a:t>left</a:t>
            </a:r>
            <a:r>
              <a:rPr lang="en-US" sz="2500" dirty="0"/>
              <a:t>, then click </a:t>
            </a:r>
            <a:r>
              <a:rPr lang="en-US" sz="2500" b="1" dirty="0"/>
              <a:t>OK</a:t>
            </a:r>
          </a:p>
          <a:p>
            <a:pPr marL="514350" indent="-514350">
              <a:buFontTx/>
              <a:buAutoNum type="arabicPeriod" startAt="3"/>
              <a:defRPr/>
            </a:pPr>
            <a:r>
              <a:rPr lang="en-US" sz="2500" dirty="0"/>
              <a:t>Click the </a:t>
            </a:r>
            <a:r>
              <a:rPr lang="en-US" sz="2500" b="1" dirty="0"/>
              <a:t>club house image</a:t>
            </a:r>
            <a:r>
              <a:rPr lang="en-US" sz="2500" dirty="0"/>
              <a:t> if necessary, click the </a:t>
            </a:r>
            <a:r>
              <a:rPr lang="en-US" sz="2500" b="1" dirty="0"/>
              <a:t>Class list arrow </a:t>
            </a:r>
            <a:r>
              <a:rPr lang="en-US" sz="2500" dirty="0"/>
              <a:t>on the right side of the Property inspector, then click </a:t>
            </a:r>
            <a:r>
              <a:rPr lang="en-US" sz="2500" b="1" dirty="0" err="1" smtClean="0"/>
              <a:t>img_left_float</a:t>
            </a:r>
            <a:endParaRPr lang="en-US" sz="2500" b="1" dirty="0"/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Aligning an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5"/>
              <a:defRPr/>
            </a:pPr>
            <a:r>
              <a:rPr lang="en-US" sz="2500" dirty="0" smtClean="0"/>
              <a:t>Close </a:t>
            </a:r>
            <a:r>
              <a:rPr lang="en-US" sz="2500" dirty="0"/>
              <a:t>the browser window</a:t>
            </a:r>
          </a:p>
          <a:p>
            <a:pPr marL="514350" indent="-514350">
              <a:buFont typeface="+mj-lt"/>
              <a:buAutoNum type="arabicPeriod" startAt="5"/>
              <a:defRPr/>
            </a:pPr>
            <a:r>
              <a:rPr lang="en-US" sz="2500" dirty="0" smtClean="0"/>
              <a:t>Repeat </a:t>
            </a:r>
            <a:r>
              <a:rPr lang="en-US" sz="2500" dirty="0" smtClean="0"/>
              <a:t>steps 1 through 3 to create another rule named </a:t>
            </a:r>
            <a:r>
              <a:rPr lang="en-US" sz="2500" b="1" dirty="0" smtClean="0"/>
              <a:t>img_right_float</a:t>
            </a:r>
            <a:r>
              <a:rPr lang="en-US" sz="2500" dirty="0" smtClean="0"/>
              <a:t> with a Float value of </a:t>
            </a:r>
            <a:r>
              <a:rPr lang="en-US" sz="2500" b="1" dirty="0" smtClean="0"/>
              <a:t>right</a:t>
            </a:r>
            <a:endParaRPr lang="en-US" sz="2500" dirty="0" smtClean="0"/>
          </a:p>
          <a:p>
            <a:pPr marL="514350" indent="-514350">
              <a:buFont typeface="+mj-lt"/>
              <a:buAutoNum type="arabicPeriod" startAt="5"/>
              <a:defRPr/>
            </a:pPr>
            <a:r>
              <a:rPr lang="en-US" sz="2500" dirty="0" smtClean="0"/>
              <a:t>Apply the img_right_float rule to the boardwalk image</a:t>
            </a:r>
          </a:p>
          <a:p>
            <a:pPr marL="514350" indent="-514350">
              <a:buFont typeface="+mj-lt"/>
              <a:buAutoNum type="arabicPeriod" startAt="5"/>
              <a:defRPr/>
            </a:pPr>
            <a:r>
              <a:rPr lang="en-US" sz="2500" dirty="0" smtClean="0"/>
              <a:t>Click </a:t>
            </a:r>
            <a:r>
              <a:rPr lang="en-US" sz="2500" b="1" dirty="0" smtClean="0"/>
              <a:t>File, Save All </a:t>
            </a:r>
            <a:r>
              <a:rPr lang="en-US" sz="2500" dirty="0" smtClean="0"/>
              <a:t>to save your work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 Template">
  <a:themeElements>
    <a:clrScheme name="1_PPT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P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2391</TotalTime>
  <Words>1609</Words>
  <Application>Microsoft Office PowerPoint</Application>
  <PresentationFormat>On-screen Show (4:3)</PresentationFormat>
  <Paragraphs>232</Paragraphs>
  <Slides>37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1_PPT Template</vt:lpstr>
      <vt:lpstr>PowerPoint Presentation</vt:lpstr>
      <vt:lpstr>Unit Objectives</vt:lpstr>
      <vt:lpstr>Inserting an Image</vt:lpstr>
      <vt:lpstr>Inserting an Image</vt:lpstr>
      <vt:lpstr>Inserting an Image</vt:lpstr>
      <vt:lpstr>Inserting an Image</vt:lpstr>
      <vt:lpstr>Inserting an Image</vt:lpstr>
      <vt:lpstr>Aligning an Image</vt:lpstr>
      <vt:lpstr>Aligning an Image</vt:lpstr>
      <vt:lpstr>Design Matters</vt:lpstr>
      <vt:lpstr>Aligning an Image</vt:lpstr>
      <vt:lpstr>Aligning an Image</vt:lpstr>
      <vt:lpstr>Enhancing an Image</vt:lpstr>
      <vt:lpstr>Enhancing an Image</vt:lpstr>
      <vt:lpstr>Enhancing an Image</vt:lpstr>
      <vt:lpstr>Enhancing an Image</vt:lpstr>
      <vt:lpstr>Clues to Use</vt:lpstr>
      <vt:lpstr>Using Alternate Text and Setting Accessibility Preferences</vt:lpstr>
      <vt:lpstr>Using Alternate Text and Setting Accessibility Preferences</vt:lpstr>
      <vt:lpstr>Using Alternate Text and Setting Accessibility Preferences</vt:lpstr>
      <vt:lpstr>Design Matters</vt:lpstr>
      <vt:lpstr>Viewing the Assets Panel</vt:lpstr>
      <vt:lpstr>Viewing the Assets Panel</vt:lpstr>
      <vt:lpstr>Clues to Use</vt:lpstr>
      <vt:lpstr>Clues to Use</vt:lpstr>
      <vt:lpstr>Inserting a Background Image</vt:lpstr>
      <vt:lpstr>Inserting a Background Image</vt:lpstr>
      <vt:lpstr>Clues to Use</vt:lpstr>
      <vt:lpstr>Deleting Image Files from a Website</vt:lpstr>
      <vt:lpstr>Clues to Use</vt:lpstr>
      <vt:lpstr>Deleting Image Files from a Website</vt:lpstr>
      <vt:lpstr>Deleting Image Files from a Website</vt:lpstr>
      <vt:lpstr>Design Matters</vt:lpstr>
      <vt:lpstr>Creating and Finding Images for a Website</vt:lpstr>
      <vt:lpstr>Creating and Finding Images for a Website</vt:lpstr>
      <vt:lpstr>Examine Copyright Rules</vt:lpstr>
      <vt:lpstr>Unit Summary</vt:lpstr>
    </vt:vector>
  </TitlesOfParts>
  <Company>Course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Adobe Dreamweaver CS5 - Illustrated</dc:title>
  <dc:creator/>
  <cp:lastModifiedBy>Windows User</cp:lastModifiedBy>
  <cp:revision>107</cp:revision>
  <dcterms:created xsi:type="dcterms:W3CDTF">2012-08-01T20:59:01Z</dcterms:created>
  <dcterms:modified xsi:type="dcterms:W3CDTF">2012-09-14T19:57:56Z</dcterms:modified>
</cp:coreProperties>
</file>